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09" d="100"/>
          <a:sy n="109" d="100"/>
        </p:scale>
        <p:origin x="168"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1D88C6-0C33-4F6B-8DB9-F7B46C0AAB71}"/>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24B0C55C-5E13-42DD-AF41-22209AA2D9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9BD47198-793E-4F6E-9E15-C77DD293CE51}"/>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5" name="Fußzeilenplatzhalter 4">
            <a:extLst>
              <a:ext uri="{FF2B5EF4-FFF2-40B4-BE49-F238E27FC236}">
                <a16:creationId xmlns:a16="http://schemas.microsoft.com/office/drawing/2014/main" id="{5FA5E0D7-BFCD-4BB8-8C0A-71088E86B4B6}"/>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6BDC0A06-DEDB-4DE9-8654-C49B997E5A40}"/>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284385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B116D9-636A-4F51-B18A-C37C2450BF29}"/>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EEF2C90C-C803-499E-8F12-7DFD66586379}"/>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533F40F5-2386-44A3-8903-395001BFBC31}"/>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5" name="Fußzeilenplatzhalter 4">
            <a:extLst>
              <a:ext uri="{FF2B5EF4-FFF2-40B4-BE49-F238E27FC236}">
                <a16:creationId xmlns:a16="http://schemas.microsoft.com/office/drawing/2014/main" id="{4F81EB91-FAB8-47DB-A662-06B9CE536CE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3EE6663-EDB2-4BE0-A2E5-0E7EDB91AA51}"/>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1507917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919703CC-AF11-4966-9D14-1ECDB6A2F070}"/>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F4D597BA-D3FE-46F0-890A-2C65B0AD681A}"/>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BCA35071-B981-4CF3-A51F-AE6B1FF5821C}"/>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5" name="Fußzeilenplatzhalter 4">
            <a:extLst>
              <a:ext uri="{FF2B5EF4-FFF2-40B4-BE49-F238E27FC236}">
                <a16:creationId xmlns:a16="http://schemas.microsoft.com/office/drawing/2014/main" id="{D3DE40BC-56EA-4580-A613-57F73034114C}"/>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BC5C645-D2CC-454B-A489-207193B404B4}"/>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174442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1F8241C-D13C-4FE7-B0A6-2AD362EA4802}"/>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536D637F-8795-4E9F-A129-B8053FCBD33B}"/>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CC6340BF-8E05-48C3-8C43-BC5C1E4958BB}"/>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5" name="Fußzeilenplatzhalter 4">
            <a:extLst>
              <a:ext uri="{FF2B5EF4-FFF2-40B4-BE49-F238E27FC236}">
                <a16:creationId xmlns:a16="http://schemas.microsoft.com/office/drawing/2014/main" id="{FFD88DA2-FAEA-4198-961C-7898EC5D4F0F}"/>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7B908F4-69DB-46A5-94A8-A789CE5F820D}"/>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2878742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624DA6-09EF-436B-A3EA-7A455825AF26}"/>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1965DCB8-A800-4213-ACEE-FC06C82B83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35FFADF3-1D21-4B44-9813-2714BF799AF7}"/>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5" name="Fußzeilenplatzhalter 4">
            <a:extLst>
              <a:ext uri="{FF2B5EF4-FFF2-40B4-BE49-F238E27FC236}">
                <a16:creationId xmlns:a16="http://schemas.microsoft.com/office/drawing/2014/main" id="{9CA4E51A-3F65-4ED8-A912-7CA8D5C4FB7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BB898D60-211D-43DC-A397-C0DEFC059F57}"/>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1320835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CF3E5F-3843-4F11-91D1-362048C01374}"/>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49E474C1-2AEE-49C4-BAF5-50C1740B301A}"/>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CE0D8746-3620-4C7E-8B0A-46C762E2E3EB}"/>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73C4367F-EC63-4FB6-B203-3F5C07E8812E}"/>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6" name="Fußzeilenplatzhalter 5">
            <a:extLst>
              <a:ext uri="{FF2B5EF4-FFF2-40B4-BE49-F238E27FC236}">
                <a16:creationId xmlns:a16="http://schemas.microsoft.com/office/drawing/2014/main" id="{1ADF7C8A-1DC8-401E-918A-3B6B2EC919AE}"/>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0A48E50-09AD-43BF-A4EA-60900BDA7D9D}"/>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2631818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BE85197-F3AE-4C35-A9F9-21598E27C78A}"/>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D9055EB7-3A26-4098-B55B-5D36EC8980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370420F9-2621-4D86-AF52-A17CDB086042}"/>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920D759C-366A-49D0-B965-AFDC55ED44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39AC8FE7-5459-4BB9-936A-4AADC9AE521F}"/>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BD3BBCB1-FD8C-4031-AA1E-10F1DD176456}"/>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8" name="Fußzeilenplatzhalter 7">
            <a:extLst>
              <a:ext uri="{FF2B5EF4-FFF2-40B4-BE49-F238E27FC236}">
                <a16:creationId xmlns:a16="http://schemas.microsoft.com/office/drawing/2014/main" id="{41F150CF-2298-44D7-81AC-9D4FBE13C9D5}"/>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8636F1F8-C70F-4DD4-9E6C-846EAB62E6E7}"/>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2971739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F4D3CF-439F-4AD6-A9FE-BFA6243C7D29}"/>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24806B19-4E3F-4BFB-8975-C021C81AC1D5}"/>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4" name="Fußzeilenplatzhalter 3">
            <a:extLst>
              <a:ext uri="{FF2B5EF4-FFF2-40B4-BE49-F238E27FC236}">
                <a16:creationId xmlns:a16="http://schemas.microsoft.com/office/drawing/2014/main" id="{8E99A281-C75E-420F-8D2E-96413DEF11D2}"/>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42CBE0DA-2A98-4D13-AD6C-5A85B0EAA364}"/>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912526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17E29DC-FA54-4AFF-B8C9-771478354E7C}"/>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3" name="Fußzeilenplatzhalter 2">
            <a:extLst>
              <a:ext uri="{FF2B5EF4-FFF2-40B4-BE49-F238E27FC236}">
                <a16:creationId xmlns:a16="http://schemas.microsoft.com/office/drawing/2014/main" id="{9E9A4410-99A0-4548-9414-DC24BC50E878}"/>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F2DB0A51-E6C9-4B7D-9864-E51CACF96508}"/>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887888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EF455E1-0845-40D5-BC4B-D268BD3FE6B5}"/>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8695DC16-133E-4677-9497-4227A21D6D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9D80A6C6-7C40-4E6C-A4CA-8D189C89E5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FF127DF4-018A-40CC-8C80-00768B20919B}"/>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6" name="Fußzeilenplatzhalter 5">
            <a:extLst>
              <a:ext uri="{FF2B5EF4-FFF2-40B4-BE49-F238E27FC236}">
                <a16:creationId xmlns:a16="http://schemas.microsoft.com/office/drawing/2014/main" id="{8CBD0D3B-3994-4379-A7E0-72F377900B52}"/>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B5CA995B-92B0-4E72-AFEE-3BAF00B7AD49}"/>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37160086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BE96E6E-47B7-4ADC-ABA3-A05A497B61A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315FA162-2D4D-41A9-BA41-820E8DAA3C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35AF2E0B-8201-4EA9-A850-2F80738A5C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BA6D3FDD-C597-4143-B4B9-C80E7E9DCE02}"/>
              </a:ext>
            </a:extLst>
          </p:cNvPr>
          <p:cNvSpPr>
            <a:spLocks noGrp="1"/>
          </p:cNvSpPr>
          <p:nvPr>
            <p:ph type="dt" sz="half" idx="10"/>
          </p:nvPr>
        </p:nvSpPr>
        <p:spPr/>
        <p:txBody>
          <a:bodyPr/>
          <a:lstStyle/>
          <a:p>
            <a:fld id="{2D2B8782-8E3F-4996-8D8B-15A85EFB47D3}" type="datetimeFigureOut">
              <a:rPr lang="de-DE" smtClean="0"/>
              <a:t>09.11.2021</a:t>
            </a:fld>
            <a:endParaRPr lang="de-DE"/>
          </a:p>
        </p:txBody>
      </p:sp>
      <p:sp>
        <p:nvSpPr>
          <p:cNvPr id="6" name="Fußzeilenplatzhalter 5">
            <a:extLst>
              <a:ext uri="{FF2B5EF4-FFF2-40B4-BE49-F238E27FC236}">
                <a16:creationId xmlns:a16="http://schemas.microsoft.com/office/drawing/2014/main" id="{2157CC17-A83F-4267-B8B1-F1D6E67B4978}"/>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14721362-69A7-41F4-A700-31D02952BD77}"/>
              </a:ext>
            </a:extLst>
          </p:cNvPr>
          <p:cNvSpPr>
            <a:spLocks noGrp="1"/>
          </p:cNvSpPr>
          <p:nvPr>
            <p:ph type="sldNum" sz="quarter" idx="12"/>
          </p:nvPr>
        </p:nvSpPr>
        <p:spPr/>
        <p:txBody>
          <a:bodyPr/>
          <a:lstStyle/>
          <a:p>
            <a:fld id="{1F3A54B4-BAB2-45D7-ADDC-E5C5CF1B761E}" type="slidenum">
              <a:rPr lang="de-DE" smtClean="0"/>
              <a:t>‹#›</a:t>
            </a:fld>
            <a:endParaRPr lang="de-DE"/>
          </a:p>
        </p:txBody>
      </p:sp>
    </p:spTree>
    <p:extLst>
      <p:ext uri="{BB962C8B-B14F-4D97-AF65-F5344CB8AC3E}">
        <p14:creationId xmlns:p14="http://schemas.microsoft.com/office/powerpoint/2010/main" val="928133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283EBFB2-C46E-47E3-A0BF-F7D0E8BE30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8EC8D80C-145B-4B5D-9D07-3BA8671B8F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2E42C93-CF17-47C6-98BF-4CA7E33695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2B8782-8E3F-4996-8D8B-15A85EFB47D3}" type="datetimeFigureOut">
              <a:rPr lang="de-DE" smtClean="0"/>
              <a:t>09.11.2021</a:t>
            </a:fld>
            <a:endParaRPr lang="de-DE"/>
          </a:p>
        </p:txBody>
      </p:sp>
      <p:sp>
        <p:nvSpPr>
          <p:cNvPr id="5" name="Fußzeilenplatzhalter 4">
            <a:extLst>
              <a:ext uri="{FF2B5EF4-FFF2-40B4-BE49-F238E27FC236}">
                <a16:creationId xmlns:a16="http://schemas.microsoft.com/office/drawing/2014/main" id="{C6767EFA-7409-4778-8965-4F0827A9E0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684D117E-BDEA-4EDF-AD18-FDC44A5B89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3A54B4-BAB2-45D7-ADDC-E5C5CF1B761E}" type="slidenum">
              <a:rPr lang="de-DE" smtClean="0"/>
              <a:t>‹#›</a:t>
            </a:fld>
            <a:endParaRPr lang="de-DE"/>
          </a:p>
        </p:txBody>
      </p:sp>
    </p:spTree>
    <p:extLst>
      <p:ext uri="{BB962C8B-B14F-4D97-AF65-F5344CB8AC3E}">
        <p14:creationId xmlns:p14="http://schemas.microsoft.com/office/powerpoint/2010/main" val="29359329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FB53F4-7648-4C52-8354-73856EA99884}"/>
              </a:ext>
            </a:extLst>
          </p:cNvPr>
          <p:cNvSpPr>
            <a:spLocks noGrp="1"/>
          </p:cNvSpPr>
          <p:nvPr>
            <p:ph type="ctrTitle"/>
          </p:nvPr>
        </p:nvSpPr>
        <p:spPr/>
        <p:txBody>
          <a:bodyPr/>
          <a:lstStyle/>
          <a:p>
            <a:r>
              <a:rPr lang="de-DE" dirty="0"/>
              <a:t>Mitose</a:t>
            </a:r>
          </a:p>
        </p:txBody>
      </p:sp>
      <p:sp>
        <p:nvSpPr>
          <p:cNvPr id="3" name="Untertitel 2">
            <a:extLst>
              <a:ext uri="{FF2B5EF4-FFF2-40B4-BE49-F238E27FC236}">
                <a16:creationId xmlns:a16="http://schemas.microsoft.com/office/drawing/2014/main" id="{A57F4287-28B9-47A2-946B-01BE7720077A}"/>
              </a:ext>
            </a:extLst>
          </p:cNvPr>
          <p:cNvSpPr>
            <a:spLocks noGrp="1"/>
          </p:cNvSpPr>
          <p:nvPr>
            <p:ph type="subTitle" idx="1"/>
          </p:nvPr>
        </p:nvSpPr>
        <p:spPr/>
        <p:txBody>
          <a:bodyPr/>
          <a:lstStyle/>
          <a:p>
            <a:endParaRPr lang="de-DE" dirty="0"/>
          </a:p>
          <a:p>
            <a:endParaRPr lang="de-DE" dirty="0"/>
          </a:p>
          <a:p>
            <a:r>
              <a:rPr lang="de-DE" dirty="0"/>
              <a:t>Matilda, Byeongwoo, Thekla</a:t>
            </a:r>
          </a:p>
        </p:txBody>
      </p:sp>
    </p:spTree>
    <p:extLst>
      <p:ext uri="{BB962C8B-B14F-4D97-AF65-F5344CB8AC3E}">
        <p14:creationId xmlns:p14="http://schemas.microsoft.com/office/powerpoint/2010/main" val="342454229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itosis">
            <a:hlinkClick r:id="" action="ppaction://media"/>
            <a:extLst>
              <a:ext uri="{FF2B5EF4-FFF2-40B4-BE49-F238E27FC236}">
                <a16:creationId xmlns:a16="http://schemas.microsoft.com/office/drawing/2014/main" id="{02FF64E4-C06F-47A9-B833-0C3F03C9FDF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9682" y="0"/>
            <a:ext cx="12361682" cy="6953446"/>
          </a:xfrm>
          <a:prstGeom prst="rect">
            <a:avLst/>
          </a:prstGeom>
        </p:spPr>
      </p:pic>
    </p:spTree>
    <p:extLst>
      <p:ext uri="{BB962C8B-B14F-4D97-AF65-F5344CB8AC3E}">
        <p14:creationId xmlns:p14="http://schemas.microsoft.com/office/powerpoint/2010/main" val="4134873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06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39DEB9-D3A1-49B1-A541-77B2714BBB17}"/>
              </a:ext>
            </a:extLst>
          </p:cNvPr>
          <p:cNvSpPr>
            <a:spLocks noGrp="1"/>
          </p:cNvSpPr>
          <p:nvPr>
            <p:ph type="title"/>
          </p:nvPr>
        </p:nvSpPr>
        <p:spPr/>
        <p:txBody>
          <a:bodyPr/>
          <a:lstStyle/>
          <a:p>
            <a:r>
              <a:rPr lang="de-DE" dirty="0"/>
              <a:t>Warum gibt es Mitose?</a:t>
            </a:r>
          </a:p>
        </p:txBody>
      </p:sp>
      <p:sp>
        <p:nvSpPr>
          <p:cNvPr id="3" name="Inhaltsplatzhalter 2">
            <a:extLst>
              <a:ext uri="{FF2B5EF4-FFF2-40B4-BE49-F238E27FC236}">
                <a16:creationId xmlns:a16="http://schemas.microsoft.com/office/drawing/2014/main" id="{AF161B8D-0919-4F4F-95A9-8439D295709A}"/>
              </a:ext>
            </a:extLst>
          </p:cNvPr>
          <p:cNvSpPr>
            <a:spLocks noGrp="1"/>
          </p:cNvSpPr>
          <p:nvPr>
            <p:ph idx="1"/>
          </p:nvPr>
        </p:nvSpPr>
        <p:spPr/>
        <p:txBody>
          <a:bodyPr/>
          <a:lstStyle/>
          <a:p>
            <a:pPr marL="0" indent="0">
              <a:buNone/>
            </a:pPr>
            <a:r>
              <a:rPr lang="de-DE" dirty="0"/>
              <a:t>Damit ein mehrzelliger Organismus wachsen kann, müssen sich seine Zellen vermehren. Dies geschieht durch Zellteilung bzw. Mitose. Die Mitose stellt sicher, dass beide Tochterzellen das exakt gleiche Genmaterial haben wie die Mutterzelle. </a:t>
            </a:r>
          </a:p>
        </p:txBody>
      </p:sp>
    </p:spTree>
    <p:extLst>
      <p:ext uri="{BB962C8B-B14F-4D97-AF65-F5344CB8AC3E}">
        <p14:creationId xmlns:p14="http://schemas.microsoft.com/office/powerpoint/2010/main" val="493005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5000">
        <p159:morph option="byObject"/>
      </p:transition>
    </mc:Choice>
    <mc:Fallback xmlns="">
      <p:transition spd="slow" advClick="0" advTm="1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Vor der Mitose: Interphase </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10 Stunden </a:t>
            </a:r>
          </a:p>
          <a:p>
            <a:r>
              <a:rPr lang="de-DE" dirty="0"/>
              <a:t>Die Zelle nimmt ihre normalen Funktionen wahr </a:t>
            </a:r>
          </a:p>
          <a:p>
            <a:r>
              <a:rPr lang="de-DE" dirty="0"/>
              <a:t>Die Erbmaterialien, die sich in Form von Chromatinfäden im Zellkern befinden, verdichten sich zu Chromosomen</a:t>
            </a:r>
          </a:p>
          <a:p>
            <a:r>
              <a:rPr lang="de-DE" dirty="0"/>
              <a:t>Die DNA wird verdoppelt und aus den Einzelchromosomen werden Doppelchromosomen </a:t>
            </a:r>
          </a:p>
        </p:txBody>
      </p:sp>
      <p:pic>
        <p:nvPicPr>
          <p:cNvPr id="5" name="Grafik 4">
            <a:extLst>
              <a:ext uri="{FF2B5EF4-FFF2-40B4-BE49-F238E27FC236}">
                <a16:creationId xmlns:a16="http://schemas.microsoft.com/office/drawing/2014/main" id="{1A4F8F5C-D02B-4325-8BBC-323B805351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1388" y="505802"/>
            <a:ext cx="4788876" cy="4788876"/>
          </a:xfrm>
          <a:prstGeom prst="rect">
            <a:avLst/>
          </a:prstGeom>
        </p:spPr>
      </p:pic>
      <p:pic>
        <p:nvPicPr>
          <p:cNvPr id="7" name="Grafik 6">
            <a:extLst>
              <a:ext uri="{FF2B5EF4-FFF2-40B4-BE49-F238E27FC236}">
                <a16:creationId xmlns:a16="http://schemas.microsoft.com/office/drawing/2014/main" id="{1BCB0B90-0350-4E11-9D44-87A1044FEE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3123" y="2463018"/>
            <a:ext cx="4788877" cy="4788877"/>
          </a:xfrm>
          <a:prstGeom prst="rect">
            <a:avLst/>
          </a:prstGeom>
        </p:spPr>
      </p:pic>
    </p:spTree>
    <p:extLst>
      <p:ext uri="{BB962C8B-B14F-4D97-AF65-F5344CB8AC3E}">
        <p14:creationId xmlns:p14="http://schemas.microsoft.com/office/powerpoint/2010/main" val="909922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5000">
        <p159:morph option="byObject"/>
      </p:transition>
    </mc:Choice>
    <mc:Fallback xmlns="">
      <p:transition spd="slow"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1499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Mitose: Prophase</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5 Minuten </a:t>
            </a:r>
          </a:p>
          <a:p>
            <a:r>
              <a:rPr lang="de-DE" dirty="0"/>
              <a:t>Die Kernmembran löst sich auf </a:t>
            </a:r>
          </a:p>
          <a:p>
            <a:r>
              <a:rPr lang="de-DE" dirty="0"/>
              <a:t>Die Chromosomen können sich in ihrer Transportform in der Zelle bewegen </a:t>
            </a:r>
          </a:p>
          <a:p>
            <a:r>
              <a:rPr lang="de-DE" dirty="0"/>
              <a:t>An den Zellpolen bilden sich Spindelfasern</a:t>
            </a:r>
          </a:p>
        </p:txBody>
      </p:sp>
      <p:pic>
        <p:nvPicPr>
          <p:cNvPr id="5" name="Grafik 4">
            <a:extLst>
              <a:ext uri="{FF2B5EF4-FFF2-40B4-BE49-F238E27FC236}">
                <a16:creationId xmlns:a16="http://schemas.microsoft.com/office/drawing/2014/main" id="{2A2E95E6-6DF1-46E6-A9EE-167687BFF6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00000" y="0"/>
            <a:ext cx="6858000" cy="6858000"/>
          </a:xfrm>
          <a:prstGeom prst="rect">
            <a:avLst/>
          </a:prstGeom>
        </p:spPr>
      </p:pic>
    </p:spTree>
    <p:extLst>
      <p:ext uri="{BB962C8B-B14F-4D97-AF65-F5344CB8AC3E}">
        <p14:creationId xmlns:p14="http://schemas.microsoft.com/office/powerpoint/2010/main" val="38089685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5000">
        <p159:morph option="byObject"/>
      </p:transition>
    </mc:Choice>
    <mc:Fallback xmlns="">
      <p:transition spd="slow" advClick="0" advTm="1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Mitose: Metaphase</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5 Minuten</a:t>
            </a:r>
          </a:p>
          <a:p>
            <a:r>
              <a:rPr lang="de-DE" dirty="0"/>
              <a:t>Die Chromosomen ordnen sich an der Äquatorialebene an</a:t>
            </a:r>
          </a:p>
        </p:txBody>
      </p:sp>
      <p:pic>
        <p:nvPicPr>
          <p:cNvPr id="5" name="Grafik 4">
            <a:extLst>
              <a:ext uri="{FF2B5EF4-FFF2-40B4-BE49-F238E27FC236}">
                <a16:creationId xmlns:a16="http://schemas.microsoft.com/office/drawing/2014/main" id="{F4027CB9-1CF4-40FC-ADEC-C86E449A8B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00000" y="0"/>
            <a:ext cx="6858000" cy="6858000"/>
          </a:xfrm>
          <a:prstGeom prst="rect">
            <a:avLst/>
          </a:prstGeom>
        </p:spPr>
      </p:pic>
    </p:spTree>
    <p:extLst>
      <p:ext uri="{BB962C8B-B14F-4D97-AF65-F5344CB8AC3E}">
        <p14:creationId xmlns:p14="http://schemas.microsoft.com/office/powerpoint/2010/main" val="2335893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5000">
        <p159:morph option="byObject"/>
      </p:transition>
    </mc:Choice>
    <mc:Fallback xmlns="">
      <p:transition spd="slow" advClick="0" advTm="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Mitose: Anaphase</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5 Minuten</a:t>
            </a:r>
          </a:p>
          <a:p>
            <a:r>
              <a:rPr lang="de-DE" dirty="0"/>
              <a:t>Die Doppel-Chromosomen werden getrennt </a:t>
            </a:r>
          </a:p>
          <a:p>
            <a:r>
              <a:rPr lang="de-DE" dirty="0"/>
              <a:t>Die Spindelfasern werden verkürzt </a:t>
            </a:r>
          </a:p>
          <a:p>
            <a:r>
              <a:rPr lang="de-DE" dirty="0"/>
              <a:t>Die Einzelchromosomen werden zu den verschiedenen Zellpolen gezogen</a:t>
            </a:r>
          </a:p>
        </p:txBody>
      </p:sp>
      <p:pic>
        <p:nvPicPr>
          <p:cNvPr id="5" name="Grafik 4">
            <a:extLst>
              <a:ext uri="{FF2B5EF4-FFF2-40B4-BE49-F238E27FC236}">
                <a16:creationId xmlns:a16="http://schemas.microsoft.com/office/drawing/2014/main" id="{C3198680-A26D-4BCD-BB76-35B8E1DE43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00000" y="0"/>
            <a:ext cx="6858000" cy="6858000"/>
          </a:xfrm>
          <a:prstGeom prst="rect">
            <a:avLst/>
          </a:prstGeom>
        </p:spPr>
      </p:pic>
    </p:spTree>
    <p:extLst>
      <p:ext uri="{BB962C8B-B14F-4D97-AF65-F5344CB8AC3E}">
        <p14:creationId xmlns:p14="http://schemas.microsoft.com/office/powerpoint/2010/main" val="5242201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5000">
        <p159:morph option="byObject"/>
      </p:transition>
    </mc:Choice>
    <mc:Fallback xmlns="">
      <p:transition spd="slow" advClick="0" advTm="1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Mitose: Telophase</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Dauert ca. 5 Minuten</a:t>
            </a:r>
          </a:p>
          <a:p>
            <a:r>
              <a:rPr lang="de-DE" dirty="0"/>
              <a:t>Es bilden sich 2 neue Zellkerne um die Chromosomen, die wieder zu Fäden werden </a:t>
            </a:r>
          </a:p>
          <a:p>
            <a:r>
              <a:rPr lang="de-DE" dirty="0"/>
              <a:t>Die Spindelfasern sind nicht mehr erkennbar </a:t>
            </a:r>
          </a:p>
          <a:p>
            <a:r>
              <a:rPr lang="de-DE" dirty="0"/>
              <a:t>Die Zelle teilt sich </a:t>
            </a:r>
          </a:p>
        </p:txBody>
      </p:sp>
      <p:pic>
        <p:nvPicPr>
          <p:cNvPr id="5" name="Grafik 4">
            <a:extLst>
              <a:ext uri="{FF2B5EF4-FFF2-40B4-BE49-F238E27FC236}">
                <a16:creationId xmlns:a16="http://schemas.microsoft.com/office/drawing/2014/main" id="{4E4B0CBD-0B9E-4AD5-A323-E6D31B6FA2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7665" y="521677"/>
            <a:ext cx="5407855" cy="5407855"/>
          </a:xfrm>
          <a:prstGeom prst="rect">
            <a:avLst/>
          </a:prstGeom>
        </p:spPr>
      </p:pic>
      <p:pic>
        <p:nvPicPr>
          <p:cNvPr id="7" name="Grafik 6">
            <a:extLst>
              <a:ext uri="{FF2B5EF4-FFF2-40B4-BE49-F238E27FC236}">
                <a16:creationId xmlns:a16="http://schemas.microsoft.com/office/drawing/2014/main" id="{44C07AEC-6B0F-4996-8632-16E8E08B4A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5560" y="521677"/>
            <a:ext cx="6858000" cy="6858000"/>
          </a:xfrm>
          <a:prstGeom prst="rect">
            <a:avLst/>
          </a:prstGeom>
        </p:spPr>
      </p:pic>
    </p:spTree>
    <p:extLst>
      <p:ext uri="{BB962C8B-B14F-4D97-AF65-F5344CB8AC3E}">
        <p14:creationId xmlns:p14="http://schemas.microsoft.com/office/powerpoint/2010/main" val="38430941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5000">
        <p159:morph option="byObject"/>
      </p:transition>
    </mc:Choice>
    <mc:Fallback xmlns="">
      <p:transition spd="slow" advClick="0" advTm="15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4B03BC-8FC2-4C5B-B009-E124935F617A}"/>
              </a:ext>
            </a:extLst>
          </p:cNvPr>
          <p:cNvSpPr>
            <a:spLocks noGrp="1"/>
          </p:cNvSpPr>
          <p:nvPr>
            <p:ph type="title"/>
          </p:nvPr>
        </p:nvSpPr>
        <p:spPr/>
        <p:txBody>
          <a:bodyPr/>
          <a:lstStyle/>
          <a:p>
            <a:r>
              <a:rPr lang="de-DE" dirty="0"/>
              <a:t>Nach der Mitose: Interphase </a:t>
            </a:r>
          </a:p>
        </p:txBody>
      </p:sp>
      <p:sp>
        <p:nvSpPr>
          <p:cNvPr id="3" name="Inhaltsplatzhalter 2">
            <a:extLst>
              <a:ext uri="{FF2B5EF4-FFF2-40B4-BE49-F238E27FC236}">
                <a16:creationId xmlns:a16="http://schemas.microsoft.com/office/drawing/2014/main" id="{4199914B-FAB9-4D4E-9D99-FCD1C088BE2D}"/>
              </a:ext>
            </a:extLst>
          </p:cNvPr>
          <p:cNvSpPr>
            <a:spLocks noGrp="1"/>
          </p:cNvSpPr>
          <p:nvPr>
            <p:ph idx="1"/>
          </p:nvPr>
        </p:nvSpPr>
        <p:spPr>
          <a:xfrm>
            <a:off x="838200" y="1825625"/>
            <a:ext cx="5257800" cy="4351338"/>
          </a:xfrm>
        </p:spPr>
        <p:txBody>
          <a:bodyPr/>
          <a:lstStyle/>
          <a:p>
            <a:r>
              <a:rPr lang="de-DE" dirty="0"/>
              <a:t>Die Tochterzellen wachsen auf ihre normale Größe an</a:t>
            </a:r>
          </a:p>
        </p:txBody>
      </p:sp>
      <p:pic>
        <p:nvPicPr>
          <p:cNvPr id="5" name="Grafik 4">
            <a:extLst>
              <a:ext uri="{FF2B5EF4-FFF2-40B4-BE49-F238E27FC236}">
                <a16:creationId xmlns:a16="http://schemas.microsoft.com/office/drawing/2014/main" id="{A9C2D05A-99E6-42C2-80D0-2C42CB0C95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7486" y="-126609"/>
            <a:ext cx="6858000" cy="6858000"/>
          </a:xfrm>
          <a:prstGeom prst="rect">
            <a:avLst/>
          </a:prstGeom>
        </p:spPr>
      </p:pic>
    </p:spTree>
    <p:extLst>
      <p:ext uri="{BB962C8B-B14F-4D97-AF65-F5344CB8AC3E}">
        <p14:creationId xmlns:p14="http://schemas.microsoft.com/office/powerpoint/2010/main" val="25594331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5000">
        <p159:morph option="byObject"/>
      </p:transition>
    </mc:Choice>
    <mc:Fallback xmlns="">
      <p:transition spd="slow" advClick="0" advTm="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B7273-77BF-4AC9-A6D7-E3BDEB8FAF4E}"/>
              </a:ext>
            </a:extLst>
          </p:cNvPr>
          <p:cNvSpPr>
            <a:spLocks noGrp="1"/>
          </p:cNvSpPr>
          <p:nvPr>
            <p:ph type="title"/>
          </p:nvPr>
        </p:nvSpPr>
        <p:spPr/>
        <p:txBody>
          <a:bodyPr/>
          <a:lstStyle/>
          <a:p>
            <a:r>
              <a:rPr lang="de-DE" dirty="0"/>
              <a:t>Kurzes Video</a:t>
            </a:r>
            <a:endParaRPr lang="en-GB" dirty="0"/>
          </a:p>
        </p:txBody>
      </p:sp>
    </p:spTree>
    <p:extLst>
      <p:ext uri="{BB962C8B-B14F-4D97-AF65-F5344CB8AC3E}">
        <p14:creationId xmlns:p14="http://schemas.microsoft.com/office/powerpoint/2010/main" val="2534534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TotalTime>
  <Words>211</Words>
  <Application>Microsoft Office PowerPoint</Application>
  <PresentationFormat>Widescreen</PresentationFormat>
  <Paragraphs>32</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vt:lpstr>
      <vt:lpstr>Mitose</vt:lpstr>
      <vt:lpstr>Warum gibt es Mitose?</vt:lpstr>
      <vt:lpstr>Vor der Mitose: Interphase </vt:lpstr>
      <vt:lpstr>Mitose: Prophase</vt:lpstr>
      <vt:lpstr>Mitose: Metaphase</vt:lpstr>
      <vt:lpstr>Mitose: Anaphase</vt:lpstr>
      <vt:lpstr>Mitose: Telophase</vt:lpstr>
      <vt:lpstr>Nach der Mitose: Interphase </vt:lpstr>
      <vt:lpstr>Kurzes Video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Mitose</dc:title>
  <dc:creator>Matilda</dc:creator>
  <cp:lastModifiedBy>a9412</cp:lastModifiedBy>
  <cp:revision>10</cp:revision>
  <dcterms:created xsi:type="dcterms:W3CDTF">2021-10-24T13:25:38Z</dcterms:created>
  <dcterms:modified xsi:type="dcterms:W3CDTF">2021-11-09T17:34:55Z</dcterms:modified>
</cp:coreProperties>
</file>

<file path=docProps/thumbnail.jpeg>
</file>